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9"/>
  </p:notesMasterIdLst>
  <p:sldIdLst>
    <p:sldId id="256" r:id="rId2"/>
    <p:sldId id="257" r:id="rId3"/>
    <p:sldId id="258" r:id="rId4"/>
    <p:sldId id="259" r:id="rId5"/>
    <p:sldId id="260" r:id="rId6"/>
    <p:sldId id="261" r:id="rId7"/>
    <p:sldId id="262" r:id="rId8"/>
    <p:sldId id="274" r:id="rId9"/>
    <p:sldId id="263" r:id="rId10"/>
    <p:sldId id="264" r:id="rId11"/>
    <p:sldId id="265" r:id="rId12"/>
    <p:sldId id="266" r:id="rId13"/>
    <p:sldId id="267" r:id="rId14"/>
    <p:sldId id="268" r:id="rId15"/>
    <p:sldId id="269" r:id="rId16"/>
    <p:sldId id="271" r:id="rId17"/>
    <p:sldId id="273" r:id="rId18"/>
    <p:sldId id="270" r:id="rId19"/>
    <p:sldId id="272"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639A11-9A73-4A46-92BA-509BB931B87C}" type="datetimeFigureOut">
              <a:rPr lang="en-US" smtClean="0"/>
              <a:pPr/>
              <a:t>11/16/2011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78A14B-8F7C-4206-ADAC-9425A8DC587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political cartoon satirizes President Andrew Jackson's paternalistic and false compassion for the Indians. The cartoon was in response to the passing of the 1830 Indian Removal Bill which would move the Indians to unoccupied lands west of the Mississippi River.</a:t>
            </a:r>
            <a:endParaRPr lang="en-US" dirty="0"/>
          </a:p>
        </p:txBody>
      </p:sp>
      <p:sp>
        <p:nvSpPr>
          <p:cNvPr id="4" name="Slide Number Placeholder 3"/>
          <p:cNvSpPr>
            <a:spLocks noGrp="1"/>
          </p:cNvSpPr>
          <p:nvPr>
            <p:ph type="sldNum" sz="quarter" idx="10"/>
          </p:nvPr>
        </p:nvSpPr>
        <p:spPr/>
        <p:txBody>
          <a:bodyPr/>
          <a:lstStyle/>
          <a:p>
            <a:fld id="{4978A14B-8F7C-4206-ADAC-9425A8DC5872}"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F5919A5-2B39-4169-9084-6AD5209B375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919A5-2B39-4169-9084-6AD5209B375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919A5-2B39-4169-9084-6AD5209B375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919A5-2B39-4169-9084-6AD5209B375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F5919A5-2B39-4169-9084-6AD5209B3750}"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5919A5-2B39-4169-9084-6AD5209B375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F5919A5-2B39-4169-9084-6AD5209B375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8" name="Slide Number Placeholder 7"/>
          <p:cNvSpPr>
            <a:spLocks noGrp="1"/>
          </p:cNvSpPr>
          <p:nvPr>
            <p:ph type="sldNum" sz="quarter" idx="11"/>
          </p:nvPr>
        </p:nvSpPr>
        <p:spPr/>
        <p:txBody>
          <a:bodyPr/>
          <a:lstStyle/>
          <a:p>
            <a:fld id="{BF5919A5-2B39-4169-9084-6AD5209B3750}"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F5919A5-2B39-4169-9084-6AD5209B375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F4D989D-5B13-4A46-BB45-12215EF6B450}" type="datetimeFigureOut">
              <a:rPr lang="en-US" smtClean="0"/>
              <a:pPr/>
              <a:t>11/16/2011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F5919A5-2B39-4169-9084-6AD5209B375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5F4D989D-5B13-4A46-BB45-12215EF6B450}" type="datetimeFigureOut">
              <a:rPr lang="en-US" smtClean="0"/>
              <a:pPr/>
              <a:t>11/16/2011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F5919A5-2B39-4169-9084-6AD5209B375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5F4D989D-5B13-4A46-BB45-12215EF6B450}" type="datetimeFigureOut">
              <a:rPr lang="en-US" smtClean="0"/>
              <a:pPr/>
              <a:t>11/16/2011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F5919A5-2B39-4169-9084-6AD5209B375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www.history.com/videos/jackson-censured-in-bank-war#jackson-censured-in-bank-war"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Layout" Target="../slideLayouts/slideLayout2.xml"/><Relationship Id="rId1" Type="http://schemas.openxmlformats.org/officeDocument/2006/relationships/video" Target="file:///\\WMHS-FILE\teahome\mcarter\My%20Videos\The_Alamo.asf"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youtube.com/watch?v=6qnVpC4zXpM"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Presidency</a:t>
            </a:r>
            <a:br>
              <a:rPr lang="en-US" dirty="0" smtClean="0"/>
            </a:br>
            <a:r>
              <a:rPr lang="en-US" dirty="0" smtClean="0"/>
              <a:t>of</a:t>
            </a:r>
            <a:br>
              <a:rPr lang="en-US" dirty="0" smtClean="0"/>
            </a:br>
            <a:r>
              <a:rPr lang="en-US" dirty="0" smtClean="0"/>
              <a:t>Andrew </a:t>
            </a:r>
            <a:r>
              <a:rPr lang="en-US" dirty="0" err="1" smtClean="0"/>
              <a:t>jackson</a:t>
            </a:r>
            <a:endParaRPr lang="en-US" dirty="0"/>
          </a:p>
        </p:txBody>
      </p:sp>
      <p:sp>
        <p:nvSpPr>
          <p:cNvPr id="3" name="Subtitle 2"/>
          <p:cNvSpPr>
            <a:spLocks noGrp="1"/>
          </p:cNvSpPr>
          <p:nvPr>
            <p:ph type="subTitle" idx="1"/>
          </p:nvPr>
        </p:nvSpPr>
        <p:spPr/>
        <p:txBody>
          <a:bodyPr/>
          <a:lstStyle/>
          <a:p>
            <a:r>
              <a:rPr lang="en-US" dirty="0" smtClean="0"/>
              <a:t>Ch 13- American Pageant</a:t>
            </a:r>
          </a:p>
          <a:p>
            <a:r>
              <a:rPr lang="en-US" dirty="0" smtClean="0"/>
              <a:t>M. Carter</a:t>
            </a:r>
            <a:endParaRPr lang="en-US" dirty="0"/>
          </a:p>
        </p:txBody>
      </p:sp>
      <p:pic>
        <p:nvPicPr>
          <p:cNvPr id="4" name="Picture 3" descr="Jackson1.png"/>
          <p:cNvPicPr>
            <a:picLocks noChangeAspect="1"/>
          </p:cNvPicPr>
          <p:nvPr/>
        </p:nvPicPr>
        <p:blipFill>
          <a:blip r:embed="rId2" cstate="print"/>
          <a:stretch>
            <a:fillRect/>
          </a:stretch>
        </p:blipFill>
        <p:spPr>
          <a:xfrm>
            <a:off x="838200" y="685800"/>
            <a:ext cx="2267106" cy="2743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Nullification Crisis</a:t>
            </a:r>
            <a:endParaRPr lang="en-US" dirty="0"/>
          </a:p>
        </p:txBody>
      </p:sp>
      <p:sp>
        <p:nvSpPr>
          <p:cNvPr id="3" name="Content Placeholder 2"/>
          <p:cNvSpPr>
            <a:spLocks noGrp="1"/>
          </p:cNvSpPr>
          <p:nvPr>
            <p:ph idx="1"/>
          </p:nvPr>
        </p:nvSpPr>
        <p:spPr>
          <a:xfrm>
            <a:off x="457200" y="1371600"/>
            <a:ext cx="7467600" cy="5257800"/>
          </a:xfrm>
        </p:spPr>
        <p:txBody>
          <a:bodyPr>
            <a:normAutofit/>
          </a:bodyPr>
          <a:lstStyle/>
          <a:p>
            <a:r>
              <a:rPr lang="en-US" dirty="0" smtClean="0"/>
              <a:t>Jackson threatened to invade SC &amp; hang nullifiers</a:t>
            </a:r>
          </a:p>
          <a:p>
            <a:pPr lvl="1"/>
            <a:r>
              <a:rPr lang="en-US" dirty="0" smtClean="0"/>
              <a:t>Including his OWN Vice President (Calhoun)</a:t>
            </a:r>
          </a:p>
          <a:p>
            <a:pPr lvl="1"/>
            <a:r>
              <a:rPr lang="en-US" dirty="0" smtClean="0"/>
              <a:t>Sent army &amp; navy </a:t>
            </a:r>
          </a:p>
          <a:p>
            <a:r>
              <a:rPr lang="en-US" dirty="0" smtClean="0"/>
              <a:t>Henry Clay- Compromise</a:t>
            </a:r>
          </a:p>
          <a:p>
            <a:pPr lvl="1"/>
            <a:r>
              <a:rPr lang="en-US" dirty="0" smtClean="0"/>
              <a:t>Reduction of tariff by 10%, gradually, over an 8 yr. period</a:t>
            </a:r>
          </a:p>
          <a:p>
            <a:r>
              <a:rPr lang="en-US" dirty="0" smtClean="0"/>
              <a:t>Force Bill- Congress authorized the President to use ANY force necessary to collect the tariff.</a:t>
            </a:r>
          </a:p>
          <a:p>
            <a:pPr lvl="1"/>
            <a:endParaRPr lang="en-US" dirty="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Indian Relations</a:t>
            </a:r>
            <a:endParaRPr lang="en-US" dirty="0"/>
          </a:p>
        </p:txBody>
      </p:sp>
      <p:sp>
        <p:nvSpPr>
          <p:cNvPr id="3" name="Content Placeholder 2"/>
          <p:cNvSpPr>
            <a:spLocks noGrp="1"/>
          </p:cNvSpPr>
          <p:nvPr>
            <p:ph idx="1"/>
          </p:nvPr>
        </p:nvSpPr>
        <p:spPr/>
        <p:txBody>
          <a:bodyPr/>
          <a:lstStyle/>
          <a:p>
            <a:r>
              <a:rPr lang="en-US" dirty="0" smtClean="0"/>
              <a:t>White Americans believed Native Americans should…</a:t>
            </a:r>
          </a:p>
          <a:p>
            <a:endParaRPr lang="en-US" dirty="0" smtClean="0"/>
          </a:p>
          <a:p>
            <a:r>
              <a:rPr lang="en-US" dirty="0" smtClean="0"/>
              <a:t>Assimilate into white society by “Christianizing” and “civilizing” through</a:t>
            </a:r>
          </a:p>
          <a:p>
            <a:pPr lvl="1"/>
            <a:r>
              <a:rPr lang="en-US" dirty="0" smtClean="0"/>
              <a:t>Education</a:t>
            </a:r>
          </a:p>
          <a:p>
            <a:pPr lvl="1"/>
            <a:r>
              <a:rPr lang="en-US" dirty="0" smtClean="0"/>
              <a:t>Agriculture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Cherokee</a:t>
            </a:r>
            <a:endParaRPr lang="en-US" dirty="0"/>
          </a:p>
        </p:txBody>
      </p:sp>
      <p:sp>
        <p:nvSpPr>
          <p:cNvPr id="3" name="Content Placeholder 2"/>
          <p:cNvSpPr>
            <a:spLocks noGrp="1"/>
          </p:cNvSpPr>
          <p:nvPr>
            <p:ph idx="1"/>
          </p:nvPr>
        </p:nvSpPr>
        <p:spPr/>
        <p:txBody>
          <a:bodyPr/>
          <a:lstStyle/>
          <a:p>
            <a:r>
              <a:rPr lang="en-US" dirty="0" smtClean="0"/>
              <a:t>Settled in one particular area</a:t>
            </a:r>
          </a:p>
          <a:p>
            <a:r>
              <a:rPr lang="en-US" dirty="0" smtClean="0"/>
              <a:t>Created a system of farming</a:t>
            </a:r>
          </a:p>
          <a:p>
            <a:r>
              <a:rPr lang="en-US" dirty="0" smtClean="0"/>
              <a:t>Learned to read and write</a:t>
            </a:r>
          </a:p>
          <a:p>
            <a:r>
              <a:rPr lang="en-US" dirty="0" smtClean="0"/>
              <a:t>Attended school</a:t>
            </a:r>
          </a:p>
          <a:p>
            <a:r>
              <a:rPr lang="en-US" dirty="0" smtClean="0"/>
              <a:t>Developed an official alphabet</a:t>
            </a:r>
          </a:p>
          <a:p>
            <a:r>
              <a:rPr lang="en-US" dirty="0" smtClean="0"/>
              <a:t>Organized the Cherokee National Council</a:t>
            </a:r>
          </a:p>
          <a:p>
            <a:pPr lvl="1"/>
            <a:r>
              <a:rPr lang="en-US" dirty="0" smtClean="0"/>
              <a:t>Legal code &amp; written Constitution</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Civilized Tribes</a:t>
            </a:r>
            <a:endParaRPr lang="en-US" dirty="0"/>
          </a:p>
        </p:txBody>
      </p:sp>
      <p:pic>
        <p:nvPicPr>
          <p:cNvPr id="3074" name="Picture 2"/>
          <p:cNvPicPr>
            <a:picLocks noGrp="1" noChangeAspect="1" noChangeArrowheads="1"/>
          </p:cNvPicPr>
          <p:nvPr>
            <p:ph idx="1"/>
          </p:nvPr>
        </p:nvPicPr>
        <p:blipFill>
          <a:blip r:embed="rId3" cstate="print"/>
          <a:srcRect/>
          <a:stretch>
            <a:fillRect/>
          </a:stretch>
        </p:blipFill>
        <p:spPr bwMode="auto">
          <a:xfrm>
            <a:off x="1066800" y="1691481"/>
            <a:ext cx="6248400" cy="4343400"/>
          </a:xfrm>
          <a:prstGeom prst="rect">
            <a:avLst/>
          </a:prstGeom>
          <a:noFill/>
          <a:ln w="9525">
            <a:noFill/>
            <a:miter lim="800000"/>
            <a:headEnd/>
            <a:tailEnd/>
          </a:ln>
        </p:spPr>
      </p:pic>
      <p:sp>
        <p:nvSpPr>
          <p:cNvPr id="5" name="TextBox 4"/>
          <p:cNvSpPr txBox="1"/>
          <p:nvPr/>
        </p:nvSpPr>
        <p:spPr>
          <a:xfrm>
            <a:off x="4724400" y="4724400"/>
            <a:ext cx="1219200" cy="338554"/>
          </a:xfrm>
          <a:prstGeom prst="rect">
            <a:avLst/>
          </a:prstGeom>
          <a:noFill/>
        </p:spPr>
        <p:txBody>
          <a:bodyPr wrap="square" rtlCol="0">
            <a:spAutoFit/>
          </a:bodyPr>
          <a:lstStyle/>
          <a:p>
            <a:r>
              <a:rPr lang="en-US" sz="1600" dirty="0" smtClean="0"/>
              <a:t>Seminoles</a:t>
            </a:r>
            <a:endParaRPr lang="en-US" sz="1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Legal Battle</a:t>
            </a:r>
            <a:endParaRPr lang="en-US" dirty="0"/>
          </a:p>
        </p:txBody>
      </p:sp>
      <p:sp>
        <p:nvSpPr>
          <p:cNvPr id="3" name="Content Placeholder 2"/>
          <p:cNvSpPr>
            <a:spLocks noGrp="1"/>
          </p:cNvSpPr>
          <p:nvPr>
            <p:ph idx="1"/>
          </p:nvPr>
        </p:nvSpPr>
        <p:spPr>
          <a:xfrm>
            <a:off x="457200" y="1600200"/>
            <a:ext cx="8001000" cy="4953000"/>
          </a:xfrm>
        </p:spPr>
        <p:txBody>
          <a:bodyPr>
            <a:normAutofit/>
          </a:bodyPr>
          <a:lstStyle/>
          <a:p>
            <a:r>
              <a:rPr lang="en-US" dirty="0" smtClean="0"/>
              <a:t>GA declared Cherokee Tribal Council illegal</a:t>
            </a:r>
          </a:p>
          <a:p>
            <a:pPr lvl="1"/>
            <a:r>
              <a:rPr lang="en-US" dirty="0" smtClean="0"/>
              <a:t>Took over Indian Affairs &amp; land</a:t>
            </a:r>
          </a:p>
          <a:p>
            <a:r>
              <a:rPr lang="en-US" dirty="0" smtClean="0"/>
              <a:t>Cherokee Nation v. Georgia</a:t>
            </a:r>
          </a:p>
          <a:p>
            <a:pPr lvl="1"/>
            <a:r>
              <a:rPr lang="en-US" dirty="0" smtClean="0"/>
              <a:t>John Marshall</a:t>
            </a:r>
          </a:p>
          <a:p>
            <a:pPr lvl="1"/>
            <a:r>
              <a:rPr lang="en-US" dirty="0" smtClean="0"/>
              <a:t>SC upheld the rights of the Cherokee</a:t>
            </a:r>
          </a:p>
          <a:p>
            <a:r>
              <a:rPr lang="en-US" dirty="0" smtClean="0"/>
              <a:t>Jackson</a:t>
            </a:r>
          </a:p>
          <a:p>
            <a:pPr lvl="1"/>
            <a:r>
              <a:rPr lang="en-US" dirty="0" smtClean="0"/>
              <a:t>Refused to accept the decision</a:t>
            </a:r>
          </a:p>
          <a:p>
            <a:pPr lvl="1"/>
            <a:r>
              <a:rPr lang="en-US" dirty="0" smtClean="0"/>
              <a:t>“John Marshall has made his decision; now let him enforce it.”</a:t>
            </a:r>
          </a:p>
          <a:p>
            <a:pPr lvl="1"/>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410200"/>
            <a:ext cx="3968268" cy="872808"/>
          </a:xfrm>
        </p:spPr>
        <p:txBody>
          <a:bodyPr>
            <a:normAutofit/>
          </a:bodyPr>
          <a:lstStyle/>
          <a:p>
            <a:r>
              <a:rPr lang="en-US" sz="3600" dirty="0" smtClean="0"/>
              <a:t>Indian Removal Act</a:t>
            </a:r>
            <a:endParaRPr lang="en-US" sz="3600" dirty="0"/>
          </a:p>
        </p:txBody>
      </p:sp>
      <p:sp>
        <p:nvSpPr>
          <p:cNvPr id="6" name="Picture Placeholder 5"/>
          <p:cNvSpPr>
            <a:spLocks noGrp="1"/>
          </p:cNvSpPr>
          <p:nvPr>
            <p:ph type="pic" idx="1"/>
          </p:nvPr>
        </p:nvSpPr>
        <p:spPr/>
      </p:sp>
      <p:sp>
        <p:nvSpPr>
          <p:cNvPr id="3" name="Content Placeholder 2"/>
          <p:cNvSpPr>
            <a:spLocks noGrp="1"/>
          </p:cNvSpPr>
          <p:nvPr>
            <p:ph type="body" sz="half" idx="2"/>
          </p:nvPr>
        </p:nvSpPr>
        <p:spPr>
          <a:xfrm>
            <a:off x="6019800" y="1905000"/>
            <a:ext cx="2749066" cy="3048000"/>
          </a:xfrm>
        </p:spPr>
        <p:txBody>
          <a:bodyPr>
            <a:normAutofit/>
          </a:bodyPr>
          <a:lstStyle/>
          <a:p>
            <a:r>
              <a:rPr lang="en-US" sz="2800" dirty="0" smtClean="0"/>
              <a:t>Forced removal of 100,000 Indians</a:t>
            </a:r>
          </a:p>
          <a:p>
            <a:endParaRPr lang="en-US" sz="2800" dirty="0" smtClean="0"/>
          </a:p>
          <a:p>
            <a:r>
              <a:rPr lang="en-US" sz="2800" dirty="0" smtClean="0"/>
              <a:t>Moved to the Indian Territory</a:t>
            </a:r>
          </a:p>
          <a:p>
            <a:pPr>
              <a:buNone/>
            </a:pPr>
            <a:endParaRPr lang="en-US" sz="2800" dirty="0"/>
          </a:p>
        </p:txBody>
      </p:sp>
      <p:pic>
        <p:nvPicPr>
          <p:cNvPr id="4098" name="Picture 2"/>
          <p:cNvPicPr>
            <a:picLocks noChangeAspect="1" noChangeArrowheads="1"/>
          </p:cNvPicPr>
          <p:nvPr/>
        </p:nvPicPr>
        <p:blipFill>
          <a:blip r:embed="rId2" cstate="print"/>
          <a:srcRect/>
          <a:stretch>
            <a:fillRect/>
          </a:stretch>
        </p:blipFill>
        <p:spPr bwMode="auto">
          <a:xfrm>
            <a:off x="228598" y="838200"/>
            <a:ext cx="5667952" cy="4572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04800" y="1524000"/>
            <a:ext cx="3581400" cy="1143000"/>
          </a:xfrm>
        </p:spPr>
        <p:style>
          <a:lnRef idx="2">
            <a:schemeClr val="accent2">
              <a:shade val="50000"/>
            </a:schemeClr>
          </a:lnRef>
          <a:fillRef idx="1">
            <a:schemeClr val="accent2"/>
          </a:fillRef>
          <a:effectRef idx="0">
            <a:schemeClr val="accent2"/>
          </a:effectRef>
          <a:fontRef idx="minor">
            <a:schemeClr val="lt1"/>
          </a:fontRef>
        </p:style>
        <p:txBody>
          <a:bodyPr>
            <a:noAutofit/>
          </a:bodyPr>
          <a:lstStyle/>
          <a:p>
            <a:r>
              <a:rPr lang="en-US" sz="2400" dirty="0" smtClean="0"/>
              <a:t>“Trail Where They Cried”</a:t>
            </a:r>
            <a:endParaRPr lang="en-US" sz="2400" dirty="0"/>
          </a:p>
        </p:txBody>
      </p:sp>
      <p:pic>
        <p:nvPicPr>
          <p:cNvPr id="5122" name="Picture 2"/>
          <p:cNvPicPr>
            <a:picLocks noGrp="1" noChangeAspect="1" noChangeArrowheads="1"/>
          </p:cNvPicPr>
          <p:nvPr>
            <p:ph sz="half" idx="1"/>
          </p:nvPr>
        </p:nvPicPr>
        <p:blipFill>
          <a:blip r:embed="rId2" cstate="print"/>
          <a:stretch>
            <a:fillRect/>
          </a:stretch>
        </p:blipFill>
        <p:spPr bwMode="auto">
          <a:xfrm>
            <a:off x="4191000" y="304800"/>
            <a:ext cx="4536549" cy="3017520"/>
          </a:xfrm>
          <a:prstGeom prst="rect">
            <a:avLst/>
          </a:prstGeom>
          <a:noFill/>
          <a:ln w="9525">
            <a:noFill/>
            <a:miter lim="800000"/>
            <a:headEnd/>
            <a:tailEnd/>
          </a:ln>
        </p:spPr>
      </p:pic>
      <p:sp>
        <p:nvSpPr>
          <p:cNvPr id="9" name="Content Placeholder 8"/>
          <p:cNvSpPr>
            <a:spLocks noGrp="1"/>
          </p:cNvSpPr>
          <p:nvPr>
            <p:ph sz="half" idx="2"/>
          </p:nvPr>
        </p:nvSpPr>
        <p:spPr>
          <a:xfrm>
            <a:off x="609600" y="3429000"/>
            <a:ext cx="7391400" cy="3200400"/>
          </a:xfrm>
        </p:spPr>
        <p:txBody>
          <a:bodyPr>
            <a:normAutofit/>
          </a:bodyPr>
          <a:lstStyle/>
          <a:p>
            <a:r>
              <a:rPr lang="en-US" dirty="0" smtClean="0"/>
              <a:t>Forced march of Cherokees from Georgia to the Indian Territory</a:t>
            </a:r>
          </a:p>
          <a:p>
            <a:r>
              <a:rPr lang="en-US" dirty="0" smtClean="0"/>
              <a:t>2,200 mile land/water route</a:t>
            </a:r>
          </a:p>
          <a:p>
            <a:r>
              <a:rPr lang="en-US" dirty="0" smtClean="0"/>
              <a:t>15,000 began</a:t>
            </a:r>
          </a:p>
          <a:p>
            <a:r>
              <a:rPr lang="en-US" dirty="0" smtClean="0"/>
              <a:t>4,000- 8,000 deaths </a:t>
            </a:r>
          </a:p>
          <a:p>
            <a:r>
              <a:rPr lang="en-US" dirty="0" smtClean="0"/>
              <a:t>June – December of 1838 </a:t>
            </a:r>
          </a:p>
          <a:p>
            <a:pPr>
              <a:buNone/>
            </a:pPr>
            <a:r>
              <a:rPr lang="en-US" sz="1400" dirty="0" smtClean="0"/>
              <a:t>http://www.cherokeemuseum.org/html/collections_tot.html</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cstate="print"/>
          <a:srcRect/>
          <a:stretch>
            <a:fillRect/>
          </a:stretch>
        </p:blipFill>
        <p:spPr bwMode="auto">
          <a:xfrm>
            <a:off x="1714500" y="1319213"/>
            <a:ext cx="5715000" cy="421957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Fighting Back</a:t>
            </a:r>
            <a:endParaRPr lang="en-US" dirty="0"/>
          </a:p>
        </p:txBody>
      </p:sp>
      <p:sp>
        <p:nvSpPr>
          <p:cNvPr id="6" name="Content Placeholder 5"/>
          <p:cNvSpPr>
            <a:spLocks noGrp="1"/>
          </p:cNvSpPr>
          <p:nvPr>
            <p:ph idx="1"/>
          </p:nvPr>
        </p:nvSpPr>
        <p:spPr/>
        <p:txBody>
          <a:bodyPr/>
          <a:lstStyle/>
          <a:p>
            <a:r>
              <a:rPr lang="en-US" dirty="0" smtClean="0"/>
              <a:t>Black Hawk War</a:t>
            </a:r>
          </a:p>
          <a:p>
            <a:pPr lvl="1"/>
            <a:r>
              <a:rPr lang="en-US" dirty="0" smtClean="0"/>
              <a:t>Sauk &amp; Fox</a:t>
            </a:r>
          </a:p>
          <a:p>
            <a:pPr lvl="1"/>
            <a:r>
              <a:rPr lang="en-US" dirty="0" smtClean="0"/>
              <a:t>Black Hawk</a:t>
            </a:r>
          </a:p>
          <a:p>
            <a:pPr lvl="1"/>
            <a:r>
              <a:rPr lang="en-US" dirty="0" smtClean="0"/>
              <a:t>1832</a:t>
            </a:r>
          </a:p>
          <a:p>
            <a:r>
              <a:rPr lang="en-US" dirty="0" smtClean="0"/>
              <a:t>Seminoles</a:t>
            </a:r>
          </a:p>
          <a:p>
            <a:pPr lvl="1"/>
            <a:r>
              <a:rPr lang="en-US" dirty="0" smtClean="0"/>
              <a:t>Alongside escaped slaves</a:t>
            </a:r>
          </a:p>
          <a:p>
            <a:pPr lvl="1"/>
            <a:r>
              <a:rPr lang="en-US" dirty="0" smtClean="0"/>
              <a:t>Everglades</a:t>
            </a:r>
          </a:p>
          <a:p>
            <a:r>
              <a:rPr lang="en-US" dirty="0" smtClean="0"/>
              <a:t>Both finally defeated</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762000" y="633413"/>
            <a:ext cx="7620000" cy="5591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of 1824</a:t>
            </a:r>
            <a:endParaRPr lang="en-US" dirty="0"/>
          </a:p>
        </p:txBody>
      </p:sp>
      <p:sp>
        <p:nvSpPr>
          <p:cNvPr id="3" name="Content Placeholder 2"/>
          <p:cNvSpPr>
            <a:spLocks noGrp="1"/>
          </p:cNvSpPr>
          <p:nvPr>
            <p:ph idx="1"/>
          </p:nvPr>
        </p:nvSpPr>
        <p:spPr/>
        <p:txBody>
          <a:bodyPr/>
          <a:lstStyle/>
          <a:p>
            <a:r>
              <a:rPr lang="en-US" dirty="0" smtClean="0"/>
              <a:t>John Q. Adams- Massachusetts</a:t>
            </a:r>
          </a:p>
          <a:p>
            <a:r>
              <a:rPr lang="en-US" dirty="0" smtClean="0"/>
              <a:t>Henry Clay- Kentucky</a:t>
            </a:r>
          </a:p>
          <a:p>
            <a:r>
              <a:rPr lang="en-US" dirty="0" smtClean="0"/>
              <a:t>William Crawford- Georgia</a:t>
            </a:r>
          </a:p>
          <a:p>
            <a:r>
              <a:rPr lang="en-US" dirty="0" smtClean="0"/>
              <a:t>Andrew Jackson- Tennessee</a:t>
            </a:r>
          </a:p>
          <a:p>
            <a:pPr lvl="1"/>
            <a:r>
              <a:rPr lang="en-US" dirty="0" smtClean="0"/>
              <a:t>Most popular votes</a:t>
            </a:r>
          </a:p>
          <a:p>
            <a:pPr lvl="1"/>
            <a:r>
              <a:rPr lang="en-US" dirty="0" smtClean="0"/>
              <a:t>Failed to win the majority (less than 50%) of electoral votes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3" cstate="print"/>
          <a:srcRect/>
          <a:stretch>
            <a:fillRect/>
          </a:stretch>
        </p:blipFill>
        <p:spPr bwMode="auto">
          <a:xfrm>
            <a:off x="2438400" y="304800"/>
            <a:ext cx="4200157" cy="594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 of the United States</a:t>
            </a:r>
            <a:endParaRPr lang="en-US" dirty="0"/>
          </a:p>
        </p:txBody>
      </p:sp>
      <p:sp>
        <p:nvSpPr>
          <p:cNvPr id="3" name="Content Placeholder 2"/>
          <p:cNvSpPr>
            <a:spLocks noGrp="1"/>
          </p:cNvSpPr>
          <p:nvPr>
            <p:ph idx="1"/>
          </p:nvPr>
        </p:nvSpPr>
        <p:spPr/>
        <p:txBody>
          <a:bodyPr/>
          <a:lstStyle/>
          <a:p>
            <a:r>
              <a:rPr lang="en-US" dirty="0" smtClean="0"/>
              <a:t>Unpopular among Jackson’s supporters</a:t>
            </a:r>
          </a:p>
          <a:p>
            <a:r>
              <a:rPr lang="en-US" dirty="0" smtClean="0"/>
              <a:t>Bank of the elite, not the poor</a:t>
            </a:r>
          </a:p>
          <a:p>
            <a:r>
              <a:rPr lang="en-US" dirty="0" smtClean="0"/>
              <a:t>Henry Clay</a:t>
            </a:r>
          </a:p>
          <a:p>
            <a:pPr lvl="1"/>
            <a:r>
              <a:rPr lang="en-US" dirty="0" smtClean="0"/>
              <a:t>1832</a:t>
            </a:r>
          </a:p>
          <a:p>
            <a:pPr lvl="1"/>
            <a:r>
              <a:rPr lang="en-US" dirty="0" smtClean="0"/>
              <a:t>Bank charter renewal- 4 yrs early</a:t>
            </a:r>
          </a:p>
          <a:p>
            <a:pPr lvl="1"/>
            <a:r>
              <a:rPr lang="en-US" dirty="0" smtClean="0"/>
              <a:t>Make “the bank” an election issue</a:t>
            </a:r>
          </a:p>
          <a:p>
            <a:r>
              <a:rPr lang="en-US" dirty="0" smtClean="0"/>
              <a:t>Plan failed</a:t>
            </a:r>
          </a:p>
          <a:p>
            <a:pPr lvl="1"/>
            <a:r>
              <a:rPr lang="en-US" dirty="0" smtClean="0"/>
              <a:t>Jackson vetoed- called the Bank unconstitutional</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p:cNvPicPr>
            <a:picLocks noChangeAspect="1" noChangeArrowheads="1"/>
          </p:cNvPicPr>
          <p:nvPr/>
        </p:nvPicPr>
        <p:blipFill>
          <a:blip r:embed="rId2" cstate="print"/>
          <a:srcRect/>
          <a:stretch>
            <a:fillRect/>
          </a:stretch>
        </p:blipFill>
        <p:spPr bwMode="auto">
          <a:xfrm>
            <a:off x="2190750" y="128588"/>
            <a:ext cx="4762500" cy="66008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of 1832</a:t>
            </a:r>
            <a:endParaRPr lang="en-US" dirty="0"/>
          </a:p>
        </p:txBody>
      </p:sp>
      <p:sp>
        <p:nvSpPr>
          <p:cNvPr id="3" name="Content Placeholder 2"/>
          <p:cNvSpPr>
            <a:spLocks noGrp="1"/>
          </p:cNvSpPr>
          <p:nvPr>
            <p:ph idx="1"/>
          </p:nvPr>
        </p:nvSpPr>
        <p:spPr/>
        <p:txBody>
          <a:bodyPr>
            <a:normAutofit/>
          </a:bodyPr>
          <a:lstStyle/>
          <a:p>
            <a:r>
              <a:rPr lang="en-US" dirty="0" smtClean="0"/>
              <a:t>Jackson VS </a:t>
            </a:r>
            <a:r>
              <a:rPr lang="en-US" dirty="0" smtClean="0"/>
              <a:t>Clay</a:t>
            </a:r>
            <a:endParaRPr lang="en-US" dirty="0" smtClean="0"/>
          </a:p>
          <a:p>
            <a:r>
              <a:rPr lang="en-US" dirty="0" smtClean="0"/>
              <a:t>Biggest Issue:  </a:t>
            </a:r>
            <a:r>
              <a:rPr lang="en-US" dirty="0" smtClean="0"/>
              <a:t>Bank</a:t>
            </a:r>
          </a:p>
          <a:p>
            <a:r>
              <a:rPr lang="en-US" dirty="0" smtClean="0"/>
              <a:t>Clay rec’d campaign contributions as “life insurance” for the Bank</a:t>
            </a:r>
            <a:endParaRPr lang="en-US" dirty="0" smtClean="0"/>
          </a:p>
          <a:p>
            <a:r>
              <a:rPr lang="en-US" dirty="0" smtClean="0">
                <a:solidFill>
                  <a:srgbClr val="FF0000"/>
                </a:solidFill>
              </a:rPr>
              <a:t>Jackson </a:t>
            </a:r>
            <a:r>
              <a:rPr lang="en-US" dirty="0" smtClean="0">
                <a:solidFill>
                  <a:srgbClr val="FF0000"/>
                </a:solidFill>
              </a:rPr>
              <a:t>won</a:t>
            </a:r>
            <a:r>
              <a:rPr lang="en-US" dirty="0" smtClean="0"/>
              <a:t>- saw this as affirmation from the people to get rid of the BUS</a:t>
            </a:r>
            <a:endParaRPr lang="en-US" dirty="0" smtClean="0"/>
          </a:p>
          <a:p>
            <a:endParaRPr lang="en-US" dirty="0" smtClean="0"/>
          </a:p>
          <a:p>
            <a:r>
              <a:rPr lang="en-US" dirty="0" smtClean="0">
                <a:hlinkClick r:id="rId2"/>
              </a:rPr>
              <a:t>Bank War</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lcweb2.loc.gov/service/pnp/cph/3b10000/3b17000/3b17000/3b17052r.jpg"/>
          <p:cNvPicPr>
            <a:picLocks noChangeAspect="1" noChangeArrowheads="1"/>
          </p:cNvPicPr>
          <p:nvPr/>
        </p:nvPicPr>
        <p:blipFill>
          <a:blip r:embed="rId2" cstate="print"/>
          <a:srcRect/>
          <a:stretch>
            <a:fillRect/>
          </a:stretch>
        </p:blipFill>
        <p:spPr bwMode="auto">
          <a:xfrm>
            <a:off x="1524000" y="2286000"/>
            <a:ext cx="6388819" cy="4572000"/>
          </a:xfrm>
          <a:prstGeom prst="rect">
            <a:avLst/>
          </a:prstGeom>
          <a:noFill/>
        </p:spPr>
      </p:pic>
      <p:sp>
        <p:nvSpPr>
          <p:cNvPr id="5" name="TextBox 4"/>
          <p:cNvSpPr txBox="1"/>
          <p:nvPr/>
        </p:nvSpPr>
        <p:spPr>
          <a:xfrm>
            <a:off x="0" y="2514600"/>
            <a:ext cx="1447800" cy="1323439"/>
          </a:xfrm>
          <a:prstGeom prst="rect">
            <a:avLst/>
          </a:prstGeom>
          <a:noFill/>
        </p:spPr>
        <p:txBody>
          <a:bodyPr wrap="square" rtlCol="0">
            <a:spAutoFit/>
          </a:bodyPr>
          <a:lstStyle/>
          <a:p>
            <a:r>
              <a:rPr lang="en-US" sz="1600" dirty="0" smtClean="0"/>
              <a:t>Why General, I never </a:t>
            </a:r>
            <a:r>
              <a:rPr lang="en-US" sz="1600" dirty="0" err="1" smtClean="0"/>
              <a:t>know’d</a:t>
            </a:r>
            <a:r>
              <a:rPr lang="en-US" sz="1600" dirty="0" smtClean="0"/>
              <a:t> You were a Doctor before</a:t>
            </a:r>
            <a:endParaRPr lang="en-US" sz="1600" dirty="0"/>
          </a:p>
        </p:txBody>
      </p:sp>
      <p:sp>
        <p:nvSpPr>
          <p:cNvPr id="6" name="TextBox 5"/>
          <p:cNvSpPr txBox="1"/>
          <p:nvPr/>
        </p:nvSpPr>
        <p:spPr>
          <a:xfrm>
            <a:off x="838200" y="152400"/>
            <a:ext cx="1981200" cy="2062103"/>
          </a:xfrm>
          <a:prstGeom prst="rect">
            <a:avLst/>
          </a:prstGeom>
          <a:noFill/>
        </p:spPr>
        <p:txBody>
          <a:bodyPr wrap="square" rtlCol="0">
            <a:spAutoFit/>
          </a:bodyPr>
          <a:lstStyle/>
          <a:p>
            <a:r>
              <a:rPr lang="en-US" sz="1600" dirty="0" smtClean="0"/>
              <a:t>No more I </a:t>
            </a:r>
            <a:r>
              <a:rPr lang="en-US" sz="1600" dirty="0" err="1" smtClean="0"/>
              <a:t>ain’t</a:t>
            </a:r>
            <a:r>
              <a:rPr lang="en-US" sz="1600" dirty="0" smtClean="0"/>
              <a:t> Major, but I read the “American Family Physician” and I know what kind of a dose to give to clean out a foul Stomach!</a:t>
            </a:r>
            <a:endParaRPr lang="en-US" sz="1600" dirty="0"/>
          </a:p>
        </p:txBody>
      </p:sp>
      <p:sp>
        <p:nvSpPr>
          <p:cNvPr id="7" name="TextBox 6"/>
          <p:cNvSpPr txBox="1"/>
          <p:nvPr/>
        </p:nvSpPr>
        <p:spPr>
          <a:xfrm>
            <a:off x="2895600" y="152400"/>
            <a:ext cx="2362200" cy="830997"/>
          </a:xfrm>
          <a:prstGeom prst="rect">
            <a:avLst/>
          </a:prstGeom>
          <a:noFill/>
        </p:spPr>
        <p:txBody>
          <a:bodyPr wrap="square" rtlCol="0">
            <a:spAutoFit/>
          </a:bodyPr>
          <a:lstStyle/>
          <a:p>
            <a:r>
              <a:rPr lang="en-US" sz="1600" dirty="0" smtClean="0"/>
              <a:t>What do you say to the application of my patent American System?</a:t>
            </a:r>
            <a:endParaRPr lang="en-US" sz="1600" dirty="0"/>
          </a:p>
        </p:txBody>
      </p:sp>
      <p:sp>
        <p:nvSpPr>
          <p:cNvPr id="8" name="TextBox 7"/>
          <p:cNvSpPr txBox="1"/>
          <p:nvPr/>
        </p:nvSpPr>
        <p:spPr>
          <a:xfrm>
            <a:off x="3200400" y="1295400"/>
            <a:ext cx="3429000" cy="830997"/>
          </a:xfrm>
          <a:prstGeom prst="rect">
            <a:avLst/>
          </a:prstGeom>
          <a:noFill/>
        </p:spPr>
        <p:txBody>
          <a:bodyPr wrap="square" rtlCol="0">
            <a:spAutoFit/>
          </a:bodyPr>
          <a:lstStyle/>
          <a:p>
            <a:r>
              <a:rPr lang="en-US" sz="1600" dirty="0" smtClean="0"/>
              <a:t>I wonder how a few grains of Common Sense washed down with Boston Particulars would do?</a:t>
            </a:r>
            <a:endParaRPr lang="en-US" sz="1600" dirty="0"/>
          </a:p>
        </p:txBody>
      </p:sp>
      <p:cxnSp>
        <p:nvCxnSpPr>
          <p:cNvPr id="16" name="Straight Arrow Connector 15"/>
          <p:cNvCxnSpPr/>
          <p:nvPr/>
        </p:nvCxnSpPr>
        <p:spPr>
          <a:xfrm flipV="1">
            <a:off x="1143000" y="3352800"/>
            <a:ext cx="457200" cy="762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1714500" y="2476500"/>
            <a:ext cx="1066800" cy="762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6200000" flipH="1">
            <a:off x="1981200" y="1981200"/>
            <a:ext cx="2362200" cy="2286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6200000" flipH="1">
            <a:off x="3314700" y="2781300"/>
            <a:ext cx="1524000" cy="762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7848600" y="4572000"/>
            <a:ext cx="1295400" cy="1077218"/>
          </a:xfrm>
          <a:prstGeom prst="rect">
            <a:avLst/>
          </a:prstGeom>
          <a:noFill/>
        </p:spPr>
        <p:txBody>
          <a:bodyPr wrap="square" rtlCol="0">
            <a:spAutoFit/>
          </a:bodyPr>
          <a:lstStyle/>
          <a:p>
            <a:r>
              <a:rPr lang="en-US" sz="1600" dirty="0" smtClean="0"/>
              <a:t>Oh! Dear Nick!  I am dreadful sick!</a:t>
            </a:r>
            <a:endParaRPr lang="en-US" sz="1600" dirty="0"/>
          </a:p>
        </p:txBody>
      </p:sp>
      <p:sp>
        <p:nvSpPr>
          <p:cNvPr id="24" name="TextBox 23"/>
          <p:cNvSpPr txBox="1"/>
          <p:nvPr/>
        </p:nvSpPr>
        <p:spPr>
          <a:xfrm>
            <a:off x="7848600" y="2362200"/>
            <a:ext cx="1295400" cy="1569660"/>
          </a:xfrm>
          <a:prstGeom prst="rect">
            <a:avLst/>
          </a:prstGeom>
          <a:noFill/>
        </p:spPr>
        <p:txBody>
          <a:bodyPr wrap="square" rtlCol="0">
            <a:spAutoFit/>
          </a:bodyPr>
          <a:lstStyle/>
          <a:p>
            <a:r>
              <a:rPr lang="en-US" sz="1600" dirty="0" smtClean="0"/>
              <a:t>D*** Dr. Jackson!  This is the effect of his last prescription!</a:t>
            </a:r>
            <a:endParaRPr lang="en-US" sz="1600" dirty="0"/>
          </a:p>
        </p:txBody>
      </p:sp>
      <p:cxnSp>
        <p:nvCxnSpPr>
          <p:cNvPr id="26" name="Straight Arrow Connector 25"/>
          <p:cNvCxnSpPr>
            <a:stCxn id="23" idx="1"/>
          </p:cNvCxnSpPr>
          <p:nvPr/>
        </p:nvCxnSpPr>
        <p:spPr>
          <a:xfrm rot="10800000">
            <a:off x="6781800" y="4495801"/>
            <a:ext cx="1066800" cy="61480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rot="5400000">
            <a:off x="7162800" y="2895600"/>
            <a:ext cx="685800" cy="6858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6629400" y="152400"/>
            <a:ext cx="2362200" cy="2062103"/>
          </a:xfrm>
          <a:prstGeom prst="rect">
            <a:avLst/>
          </a:prstGeom>
          <a:noFill/>
        </p:spPr>
        <p:txBody>
          <a:bodyPr wrap="square" rtlCol="0">
            <a:spAutoFit/>
          </a:bodyPr>
          <a:lstStyle/>
          <a:p>
            <a:r>
              <a:rPr lang="en-US" sz="1600" dirty="0" smtClean="0"/>
              <a:t>Dr.  Your American System won’t do here.  Desperate cases require desperate remedies– a few of the leaden pills of Nullification and some blood taken will suffice.</a:t>
            </a:r>
            <a:endParaRPr lang="en-US" sz="1600" dirty="0"/>
          </a:p>
        </p:txBody>
      </p:sp>
      <p:cxnSp>
        <p:nvCxnSpPr>
          <p:cNvPr id="31" name="Straight Arrow Connector 30"/>
          <p:cNvCxnSpPr/>
          <p:nvPr/>
        </p:nvCxnSpPr>
        <p:spPr>
          <a:xfrm rot="10800000" flipV="1">
            <a:off x="5029200" y="2209800"/>
            <a:ext cx="1752600" cy="16764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0" y="4876800"/>
            <a:ext cx="1447800" cy="830997"/>
          </a:xfrm>
          <a:prstGeom prst="rect">
            <a:avLst/>
          </a:prstGeom>
          <a:noFill/>
        </p:spPr>
        <p:txBody>
          <a:bodyPr wrap="square" rtlCol="0">
            <a:spAutoFit/>
          </a:bodyPr>
          <a:lstStyle/>
          <a:p>
            <a:r>
              <a:rPr lang="en-US" sz="1600" dirty="0" smtClean="0"/>
              <a:t>Alas! Alas!</a:t>
            </a:r>
          </a:p>
          <a:p>
            <a:r>
              <a:rPr lang="en-US" sz="1600" dirty="0" smtClean="0"/>
              <a:t>No more fees!</a:t>
            </a:r>
            <a:endParaRPr lang="en-US" sz="1600" dirty="0"/>
          </a:p>
        </p:txBody>
      </p:sp>
      <p:cxnSp>
        <p:nvCxnSpPr>
          <p:cNvPr id="34" name="Straight Arrow Connector 33"/>
          <p:cNvCxnSpPr/>
          <p:nvPr/>
        </p:nvCxnSpPr>
        <p:spPr>
          <a:xfrm flipV="1">
            <a:off x="1143000" y="5029200"/>
            <a:ext cx="838200" cy="3048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819400" y="1143000"/>
            <a:ext cx="9144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descr="http://lcweb2.loc.gov/service/pnp/cph/3b10000/3b17000/3b17000/3b17052r.jpg"/>
          <p:cNvPicPr>
            <a:picLocks noChangeAspect="1" noChangeArrowheads="1"/>
          </p:cNvPicPr>
          <p:nvPr/>
        </p:nvPicPr>
        <p:blipFill>
          <a:blip r:embed="rId2" cstate="print"/>
          <a:srcRect/>
          <a:stretch>
            <a:fillRect/>
          </a:stretch>
        </p:blipFill>
        <p:spPr bwMode="auto">
          <a:xfrm>
            <a:off x="1600200" y="0"/>
            <a:ext cx="6096000" cy="4362451"/>
          </a:xfrm>
          <a:prstGeom prst="rect">
            <a:avLst/>
          </a:prstGeom>
          <a:noFill/>
        </p:spPr>
      </p:pic>
      <p:sp>
        <p:nvSpPr>
          <p:cNvPr id="3" name="TextBox 2"/>
          <p:cNvSpPr txBox="1"/>
          <p:nvPr/>
        </p:nvSpPr>
        <p:spPr>
          <a:xfrm>
            <a:off x="304800" y="3886200"/>
            <a:ext cx="1295400" cy="646331"/>
          </a:xfrm>
          <a:prstGeom prst="rect">
            <a:avLst/>
          </a:prstGeom>
          <a:noFill/>
        </p:spPr>
        <p:txBody>
          <a:bodyPr wrap="square" rtlCol="0">
            <a:spAutoFit/>
          </a:bodyPr>
          <a:lstStyle/>
          <a:p>
            <a:r>
              <a:rPr lang="en-US" dirty="0" smtClean="0"/>
              <a:t>Mechanics Bank</a:t>
            </a:r>
            <a:endParaRPr lang="en-US" dirty="0"/>
          </a:p>
        </p:txBody>
      </p:sp>
      <p:sp>
        <p:nvSpPr>
          <p:cNvPr id="4" name="TextBox 3"/>
          <p:cNvSpPr txBox="1"/>
          <p:nvPr/>
        </p:nvSpPr>
        <p:spPr>
          <a:xfrm>
            <a:off x="7924800" y="2133600"/>
            <a:ext cx="1219200" cy="369332"/>
          </a:xfrm>
          <a:prstGeom prst="rect">
            <a:avLst/>
          </a:prstGeom>
          <a:noFill/>
        </p:spPr>
        <p:txBody>
          <a:bodyPr wrap="square" rtlCol="0">
            <a:spAutoFit/>
          </a:bodyPr>
          <a:lstStyle/>
          <a:p>
            <a:r>
              <a:rPr lang="en-US" dirty="0" smtClean="0"/>
              <a:t>Deposits</a:t>
            </a:r>
            <a:endParaRPr lang="en-US" dirty="0"/>
          </a:p>
        </p:txBody>
      </p:sp>
      <p:sp>
        <p:nvSpPr>
          <p:cNvPr id="5" name="TextBox 4"/>
          <p:cNvSpPr txBox="1"/>
          <p:nvPr/>
        </p:nvSpPr>
        <p:spPr>
          <a:xfrm>
            <a:off x="7772400" y="3048000"/>
            <a:ext cx="1371600" cy="646331"/>
          </a:xfrm>
          <a:prstGeom prst="rect">
            <a:avLst/>
          </a:prstGeom>
          <a:noFill/>
        </p:spPr>
        <p:txBody>
          <a:bodyPr wrap="square" rtlCol="0">
            <a:spAutoFit/>
          </a:bodyPr>
          <a:lstStyle/>
          <a:p>
            <a:r>
              <a:rPr lang="en-US" dirty="0" smtClean="0"/>
              <a:t>Manhattan Bank</a:t>
            </a:r>
            <a:endParaRPr lang="en-US" dirty="0"/>
          </a:p>
        </p:txBody>
      </p:sp>
      <p:sp>
        <p:nvSpPr>
          <p:cNvPr id="6" name="TextBox 5"/>
          <p:cNvSpPr txBox="1"/>
          <p:nvPr/>
        </p:nvSpPr>
        <p:spPr>
          <a:xfrm>
            <a:off x="7848600" y="4267200"/>
            <a:ext cx="1143000" cy="646331"/>
          </a:xfrm>
          <a:prstGeom prst="rect">
            <a:avLst/>
          </a:prstGeom>
          <a:noFill/>
        </p:spPr>
        <p:txBody>
          <a:bodyPr wrap="square" rtlCol="0">
            <a:spAutoFit/>
          </a:bodyPr>
          <a:lstStyle/>
          <a:p>
            <a:r>
              <a:rPr lang="en-US" dirty="0" smtClean="0"/>
              <a:t>Bank of America</a:t>
            </a:r>
            <a:endParaRPr lang="en-US" dirty="0"/>
          </a:p>
        </p:txBody>
      </p:sp>
      <p:sp>
        <p:nvSpPr>
          <p:cNvPr id="7" name="TextBox 6"/>
          <p:cNvSpPr txBox="1"/>
          <p:nvPr/>
        </p:nvSpPr>
        <p:spPr>
          <a:xfrm>
            <a:off x="3429000" y="4648200"/>
            <a:ext cx="2057400" cy="923330"/>
          </a:xfrm>
          <a:prstGeom prst="rect">
            <a:avLst/>
          </a:prstGeom>
          <a:noFill/>
        </p:spPr>
        <p:txBody>
          <a:bodyPr wrap="square" rtlCol="0">
            <a:spAutoFit/>
          </a:bodyPr>
          <a:lstStyle/>
          <a:p>
            <a:r>
              <a:rPr lang="en-US" dirty="0" smtClean="0"/>
              <a:t>Order for the Removal of the Deposits</a:t>
            </a:r>
            <a:endParaRPr lang="en-US" dirty="0"/>
          </a:p>
        </p:txBody>
      </p:sp>
      <p:sp>
        <p:nvSpPr>
          <p:cNvPr id="8" name="TextBox 7"/>
          <p:cNvSpPr txBox="1"/>
          <p:nvPr/>
        </p:nvSpPr>
        <p:spPr>
          <a:xfrm>
            <a:off x="5943600" y="4876800"/>
            <a:ext cx="1371600" cy="369332"/>
          </a:xfrm>
          <a:prstGeom prst="rect">
            <a:avLst/>
          </a:prstGeom>
          <a:noFill/>
        </p:spPr>
        <p:txBody>
          <a:bodyPr wrap="square" rtlCol="0">
            <a:spAutoFit/>
          </a:bodyPr>
          <a:lstStyle/>
          <a:p>
            <a:r>
              <a:rPr lang="en-US" dirty="0" smtClean="0"/>
              <a:t>Veto</a:t>
            </a:r>
            <a:endParaRPr lang="en-US" dirty="0"/>
          </a:p>
        </p:txBody>
      </p:sp>
      <p:cxnSp>
        <p:nvCxnSpPr>
          <p:cNvPr id="10" name="Straight Arrow Connector 9"/>
          <p:cNvCxnSpPr/>
          <p:nvPr/>
        </p:nvCxnSpPr>
        <p:spPr>
          <a:xfrm flipV="1">
            <a:off x="1524000" y="3657600"/>
            <a:ext cx="304800" cy="2286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4419600" y="3352800"/>
            <a:ext cx="1371600" cy="12192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6200000" flipV="1">
            <a:off x="5562600" y="4114800"/>
            <a:ext cx="1143000" cy="2286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a:off x="7391400" y="3810000"/>
            <a:ext cx="685800" cy="4572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a:off x="7086600" y="2971800"/>
            <a:ext cx="762000" cy="228600"/>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stCxn id="4" idx="1"/>
          </p:cNvCxnSpPr>
          <p:nvPr/>
        </p:nvCxnSpPr>
        <p:spPr>
          <a:xfrm rot="10800000" flipV="1">
            <a:off x="6781800" y="2318266"/>
            <a:ext cx="1143000" cy="43934"/>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“Old Hickory” kills the Bank</a:t>
            </a:r>
            <a:endParaRPr lang="en-US" dirty="0"/>
          </a:p>
        </p:txBody>
      </p:sp>
      <p:sp>
        <p:nvSpPr>
          <p:cNvPr id="3" name="Content Placeholder 2"/>
          <p:cNvSpPr>
            <a:spLocks noGrp="1"/>
          </p:cNvSpPr>
          <p:nvPr>
            <p:ph idx="1"/>
          </p:nvPr>
        </p:nvSpPr>
        <p:spPr/>
        <p:txBody>
          <a:bodyPr/>
          <a:lstStyle/>
          <a:p>
            <a:r>
              <a:rPr lang="en-US" dirty="0" smtClean="0"/>
              <a:t>Future federal deposits went to “pet banks”</a:t>
            </a:r>
          </a:p>
          <a:p>
            <a:r>
              <a:rPr lang="en-US" dirty="0" smtClean="0"/>
              <a:t>$$ in BUS used to pay </a:t>
            </a:r>
            <a:r>
              <a:rPr lang="en-US" dirty="0" err="1" smtClean="0"/>
              <a:t>gov’t</a:t>
            </a:r>
            <a:r>
              <a:rPr lang="en-US" dirty="0" smtClean="0"/>
              <a:t> bills</a:t>
            </a:r>
          </a:p>
          <a:p>
            <a:r>
              <a:rPr lang="en-US" dirty="0" smtClean="0"/>
              <a:t>Removed some deposits</a:t>
            </a:r>
          </a:p>
          <a:p>
            <a:endParaRPr lang="en-US" dirty="0" smtClean="0"/>
          </a:p>
          <a:p>
            <a:pPr algn="ctr">
              <a:buNone/>
            </a:pPr>
            <a:r>
              <a:rPr lang="en-US" dirty="0" smtClean="0"/>
              <a:t>**Guaranteed death of the BUS**</a:t>
            </a:r>
          </a:p>
          <a:p>
            <a:pPr>
              <a:buNone/>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Jackson’s Bank Plan</a:t>
            </a:r>
            <a:endParaRPr lang="en-US" dirty="0"/>
          </a:p>
        </p:txBody>
      </p:sp>
      <p:sp>
        <p:nvSpPr>
          <p:cNvPr id="3" name="Content Placeholder 2"/>
          <p:cNvSpPr>
            <a:spLocks noGrp="1"/>
          </p:cNvSpPr>
          <p:nvPr>
            <p:ph sz="half" idx="1"/>
          </p:nvPr>
        </p:nvSpPr>
        <p:spPr/>
        <p:txBody>
          <a:bodyPr/>
          <a:lstStyle/>
          <a:p>
            <a:r>
              <a:rPr lang="en-US" dirty="0" smtClean="0"/>
              <a:t>Aggressive </a:t>
            </a:r>
          </a:p>
          <a:p>
            <a:r>
              <a:rPr lang="en-US" dirty="0" smtClean="0"/>
              <a:t>Even considered unnecessary by own cabinet members (replaced)</a:t>
            </a:r>
          </a:p>
          <a:p>
            <a:endParaRPr lang="en-US" dirty="0"/>
          </a:p>
        </p:txBody>
      </p:sp>
      <p:sp>
        <p:nvSpPr>
          <p:cNvPr id="6" name="Content Placeholder 5"/>
          <p:cNvSpPr>
            <a:spLocks noGrp="1"/>
          </p:cNvSpPr>
          <p:nvPr>
            <p:ph sz="half" idx="2"/>
          </p:nvPr>
        </p:nvSpPr>
        <p:spPr/>
        <p:txBody>
          <a:bodyPr/>
          <a:lstStyle/>
          <a:p>
            <a:endParaRPr lang="en-US"/>
          </a:p>
        </p:txBody>
      </p:sp>
      <p:pic>
        <p:nvPicPr>
          <p:cNvPr id="29698" name="Picture 2" descr="http://www.picturehistory.com/images/products/1/4/7/prod_14755.jpg"/>
          <p:cNvPicPr>
            <a:picLocks noChangeAspect="1" noChangeArrowheads="1"/>
          </p:cNvPicPr>
          <p:nvPr/>
        </p:nvPicPr>
        <p:blipFill>
          <a:blip r:embed="rId2" cstate="print"/>
          <a:srcRect b="18103"/>
          <a:stretch>
            <a:fillRect/>
          </a:stretch>
        </p:blipFill>
        <p:spPr bwMode="auto">
          <a:xfrm>
            <a:off x="4038600" y="1219200"/>
            <a:ext cx="4731121" cy="5120640"/>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Bank Panic</a:t>
            </a:r>
            <a:endParaRPr lang="en-US" dirty="0"/>
          </a:p>
        </p:txBody>
      </p:sp>
      <p:sp>
        <p:nvSpPr>
          <p:cNvPr id="6" name="Content Placeholder 5"/>
          <p:cNvSpPr>
            <a:spLocks noGrp="1"/>
          </p:cNvSpPr>
          <p:nvPr>
            <p:ph idx="1"/>
          </p:nvPr>
        </p:nvSpPr>
        <p:spPr/>
        <p:txBody>
          <a:bodyPr/>
          <a:lstStyle/>
          <a:p>
            <a:r>
              <a:rPr lang="en-US" dirty="0" smtClean="0"/>
              <a:t>Caused by Biddle</a:t>
            </a:r>
          </a:p>
          <a:p>
            <a:r>
              <a:rPr lang="en-US" dirty="0" smtClean="0"/>
              <a:t>Called in Bank loans</a:t>
            </a:r>
          </a:p>
          <a:p>
            <a:r>
              <a:rPr lang="en-US" dirty="0" smtClean="0"/>
              <a:t>Tried to prove the importance of the BUS </a:t>
            </a:r>
          </a:p>
          <a:p>
            <a:r>
              <a:rPr lang="en-US" dirty="0" smtClean="0"/>
              <a:t>Instead proved Jackson &amp; supporters right</a:t>
            </a:r>
          </a:p>
          <a:p>
            <a:pPr lvl="1"/>
            <a:r>
              <a:rPr lang="en-US" dirty="0" smtClean="0"/>
              <a:t>BUS too powerful- too much influence on the economy of the US </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Banks</a:t>
            </a:r>
            <a:endParaRPr lang="en-US" dirty="0"/>
          </a:p>
        </p:txBody>
      </p:sp>
      <p:sp>
        <p:nvSpPr>
          <p:cNvPr id="3" name="Content Placeholder 2"/>
          <p:cNvSpPr>
            <a:spLocks noGrp="1"/>
          </p:cNvSpPr>
          <p:nvPr>
            <p:ph idx="1"/>
          </p:nvPr>
        </p:nvSpPr>
        <p:spPr/>
        <p:txBody>
          <a:bodyPr/>
          <a:lstStyle/>
          <a:p>
            <a:r>
              <a:rPr lang="en-US" dirty="0" smtClean="0"/>
              <a:t>Federal $ deposited in state banks = “pet banks” = Pro-Jackson</a:t>
            </a:r>
          </a:p>
          <a:p>
            <a:r>
              <a:rPr lang="en-US" dirty="0" smtClean="0"/>
              <a:t>“wildcat” banks= fly-by night operations</a:t>
            </a:r>
          </a:p>
          <a:p>
            <a:pPr lvl="1"/>
            <a:r>
              <a:rPr lang="en-US" dirty="0" smtClean="0"/>
              <a:t>Printer paper $$</a:t>
            </a:r>
          </a:p>
          <a:p>
            <a:pPr lvl="1"/>
            <a:r>
              <a:rPr lang="en-US" dirty="0" smtClean="0"/>
              <a:t>Most common in the West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Phase II of the election</a:t>
            </a:r>
            <a:endParaRPr lang="en-US" dirty="0"/>
          </a:p>
        </p:txBody>
      </p:sp>
      <p:sp>
        <p:nvSpPr>
          <p:cNvPr id="3" name="Content Placeholder 2"/>
          <p:cNvSpPr>
            <a:spLocks noGrp="1"/>
          </p:cNvSpPr>
          <p:nvPr>
            <p:ph idx="1"/>
          </p:nvPr>
        </p:nvSpPr>
        <p:spPr/>
        <p:txBody>
          <a:bodyPr/>
          <a:lstStyle/>
          <a:p>
            <a:r>
              <a:rPr lang="en-US" dirty="0" smtClean="0"/>
              <a:t>Henry Clay removed from ballot as </a:t>
            </a:r>
            <a:r>
              <a:rPr lang="en-US" i="1" dirty="0" smtClean="0"/>
              <a:t>lowest</a:t>
            </a:r>
            <a:r>
              <a:rPr lang="en-US" dirty="0" smtClean="0"/>
              <a:t> # electoral votes</a:t>
            </a:r>
          </a:p>
          <a:p>
            <a:r>
              <a:rPr lang="en-US" dirty="0" smtClean="0"/>
              <a:t>William Crawford becomes ill </a:t>
            </a:r>
          </a:p>
          <a:p>
            <a:r>
              <a:rPr lang="en-US" dirty="0" smtClean="0"/>
              <a:t>Henry Clay = Speaker of the House &amp; most powerful member (influence)</a:t>
            </a:r>
          </a:p>
          <a:p>
            <a:r>
              <a:rPr lang="en-US" dirty="0" smtClean="0"/>
              <a:t>House of Representatives decides the vote</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of Bank Crisis</a:t>
            </a:r>
            <a:endParaRPr lang="en-US" dirty="0"/>
          </a:p>
        </p:txBody>
      </p:sp>
      <p:sp>
        <p:nvSpPr>
          <p:cNvPr id="3" name="Content Placeholder 2"/>
          <p:cNvSpPr>
            <a:spLocks noGrp="1"/>
          </p:cNvSpPr>
          <p:nvPr>
            <p:ph idx="1"/>
          </p:nvPr>
        </p:nvSpPr>
        <p:spPr/>
        <p:txBody>
          <a:bodyPr/>
          <a:lstStyle/>
          <a:p>
            <a:r>
              <a:rPr lang="en-US" dirty="0" smtClean="0"/>
              <a:t>Unreliable currency (wildcat banks)</a:t>
            </a:r>
          </a:p>
          <a:p>
            <a:r>
              <a:rPr lang="en-US" dirty="0" smtClean="0"/>
              <a:t>Inflation</a:t>
            </a:r>
          </a:p>
          <a:p>
            <a:r>
              <a:rPr lang="en-US" dirty="0" smtClean="0"/>
              <a:t>Specie Circular- “hard currency”- Jackson</a:t>
            </a:r>
          </a:p>
          <a:p>
            <a:pPr lvl="1"/>
            <a:r>
              <a:rPr lang="en-US" dirty="0" smtClean="0"/>
              <a:t>Stopped speculation</a:t>
            </a:r>
          </a:p>
          <a:p>
            <a:pPr lvl="1"/>
            <a:r>
              <a:rPr lang="en-US" dirty="0" smtClean="0"/>
              <a:t>Panic of 1837</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Satiric Bank Note, 1837 </a:t>
            </a:r>
            <a:r>
              <a:rPr lang="en-US" sz="1400" dirty="0" smtClean="0"/>
              <a:t>(p. 291)</a:t>
            </a:r>
            <a:endParaRPr lang="en-US" dirty="0"/>
          </a:p>
        </p:txBody>
      </p:sp>
      <p:sp>
        <p:nvSpPr>
          <p:cNvPr id="3" name="Content Placeholder 2"/>
          <p:cNvSpPr>
            <a:spLocks noGrp="1"/>
          </p:cNvSpPr>
          <p:nvPr>
            <p:ph idx="1"/>
          </p:nvPr>
        </p:nvSpPr>
        <p:spPr/>
        <p:txBody>
          <a:bodyPr/>
          <a:lstStyle/>
          <a:p>
            <a:pPr>
              <a:buNone/>
            </a:pPr>
            <a:endParaRPr lang="en-US" dirty="0"/>
          </a:p>
        </p:txBody>
      </p:sp>
      <p:pic>
        <p:nvPicPr>
          <p:cNvPr id="45058" name="Picture 2" descr="http://s7d2.scene7.com/is/image/Stacks/AN35488466-oz?$mediumCurrency$"/>
          <p:cNvPicPr>
            <a:picLocks noChangeAspect="1" noChangeArrowheads="1"/>
          </p:cNvPicPr>
          <p:nvPr/>
        </p:nvPicPr>
        <p:blipFill>
          <a:blip r:embed="rId2" cstate="print"/>
          <a:srcRect/>
          <a:stretch>
            <a:fillRect/>
          </a:stretch>
        </p:blipFill>
        <p:spPr bwMode="auto">
          <a:xfrm>
            <a:off x="685800" y="1981200"/>
            <a:ext cx="7132320" cy="35661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Whig Party</a:t>
            </a:r>
            <a:endParaRPr lang="en-US" dirty="0"/>
          </a:p>
        </p:txBody>
      </p:sp>
      <p:sp>
        <p:nvSpPr>
          <p:cNvPr id="3" name="Content Placeholder 2"/>
          <p:cNvSpPr>
            <a:spLocks noGrp="1"/>
          </p:cNvSpPr>
          <p:nvPr>
            <p:ph idx="1"/>
          </p:nvPr>
        </p:nvSpPr>
        <p:spPr>
          <a:xfrm>
            <a:off x="457200" y="1219200"/>
            <a:ext cx="7467600" cy="5410200"/>
          </a:xfrm>
        </p:spPr>
        <p:txBody>
          <a:bodyPr/>
          <a:lstStyle/>
          <a:p>
            <a:r>
              <a:rPr lang="en-US" dirty="0" smtClean="0"/>
              <a:t>Anti-Jackson Party (King Andrew I)</a:t>
            </a:r>
          </a:p>
          <a:p>
            <a:r>
              <a:rPr lang="en-US" dirty="0" smtClean="0"/>
              <a:t>Henry Clay </a:t>
            </a:r>
          </a:p>
          <a:p>
            <a:pPr lvl="1"/>
            <a:r>
              <a:rPr lang="en-US" dirty="0" smtClean="0"/>
              <a:t>American System supporters</a:t>
            </a:r>
          </a:p>
          <a:p>
            <a:r>
              <a:rPr lang="en-US" dirty="0" smtClean="0"/>
              <a:t>Daniel Webster</a:t>
            </a:r>
          </a:p>
          <a:p>
            <a:r>
              <a:rPr lang="en-US" dirty="0" smtClean="0"/>
              <a:t>John C. Calhoun</a:t>
            </a:r>
          </a:p>
          <a:p>
            <a:pPr lvl="1"/>
            <a:r>
              <a:rPr lang="en-US" dirty="0" smtClean="0"/>
              <a:t>States’ </a:t>
            </a:r>
            <a:r>
              <a:rPr lang="en-US" dirty="0" err="1" smtClean="0"/>
              <a:t>Righters</a:t>
            </a:r>
            <a:r>
              <a:rPr lang="en-US" dirty="0" smtClean="0"/>
              <a:t> &amp; Nullification</a:t>
            </a:r>
          </a:p>
          <a:p>
            <a:r>
              <a:rPr lang="en-US" dirty="0" smtClean="0"/>
              <a:t>Northerners</a:t>
            </a:r>
          </a:p>
          <a:p>
            <a:pPr lvl="1"/>
            <a:r>
              <a:rPr lang="en-US" dirty="0" smtClean="0"/>
              <a:t>Industry &amp; Merchants</a:t>
            </a:r>
          </a:p>
          <a:p>
            <a:r>
              <a:rPr lang="en-US" dirty="0" smtClean="0"/>
              <a:t>Institutional Reform </a:t>
            </a:r>
          </a:p>
          <a:p>
            <a:r>
              <a:rPr lang="en-US" dirty="0" smtClean="0"/>
              <a:t>True supporters of the “Common Man”</a:t>
            </a:r>
          </a:p>
          <a:p>
            <a:pPr lvl="1"/>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of 1836</a:t>
            </a:r>
            <a:endParaRPr lang="en-US" dirty="0"/>
          </a:p>
        </p:txBody>
      </p:sp>
      <p:sp>
        <p:nvSpPr>
          <p:cNvPr id="4" name="Content Placeholder 3"/>
          <p:cNvSpPr>
            <a:spLocks noGrp="1"/>
          </p:cNvSpPr>
          <p:nvPr>
            <p:ph sz="half" idx="1"/>
          </p:nvPr>
        </p:nvSpPr>
        <p:spPr/>
        <p:txBody>
          <a:bodyPr/>
          <a:lstStyle/>
          <a:p>
            <a:pPr>
              <a:buNone/>
            </a:pPr>
            <a:r>
              <a:rPr lang="en-US" dirty="0" smtClean="0"/>
              <a:t>Democrats-  Martin Van Buren (Jackson’s “Yes” man)</a:t>
            </a:r>
          </a:p>
          <a:p>
            <a:pPr>
              <a:buNone/>
            </a:pPr>
            <a:endParaRPr lang="en-US" dirty="0" smtClean="0"/>
          </a:p>
          <a:p>
            <a:pPr>
              <a:buNone/>
            </a:pPr>
            <a:r>
              <a:rPr lang="en-US" dirty="0" smtClean="0"/>
              <a:t>Whigs-  ran several of America’s “favorite sons”</a:t>
            </a:r>
            <a:endParaRPr lang="en-US" dirty="0"/>
          </a:p>
        </p:txBody>
      </p:sp>
      <p:sp>
        <p:nvSpPr>
          <p:cNvPr id="5" name="Content Placeholder 4"/>
          <p:cNvSpPr>
            <a:spLocks noGrp="1"/>
          </p:cNvSpPr>
          <p:nvPr>
            <p:ph sz="half" idx="2"/>
          </p:nvPr>
        </p:nvSpPr>
        <p:spPr/>
        <p:txBody>
          <a:bodyPr/>
          <a:lstStyle/>
          <a:p>
            <a:endParaRPr lang="en-US"/>
          </a:p>
        </p:txBody>
      </p:sp>
      <p:pic>
        <p:nvPicPr>
          <p:cNvPr id="49154" name="Picture 2" descr="http://www.historycentral.com/PageMill_Images/image8.gif"/>
          <p:cNvPicPr>
            <a:picLocks noChangeAspect="1" noChangeArrowheads="1"/>
          </p:cNvPicPr>
          <p:nvPr/>
        </p:nvPicPr>
        <p:blipFill>
          <a:blip r:embed="rId2" cstate="print"/>
          <a:srcRect/>
          <a:stretch>
            <a:fillRect/>
          </a:stretch>
        </p:blipFill>
        <p:spPr bwMode="auto">
          <a:xfrm>
            <a:off x="4343400" y="1752600"/>
            <a:ext cx="4231358" cy="429768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Whig Strategy</a:t>
            </a:r>
            <a:endParaRPr lang="en-US" dirty="0"/>
          </a:p>
        </p:txBody>
      </p:sp>
      <p:sp>
        <p:nvSpPr>
          <p:cNvPr id="6" name="Content Placeholder 5"/>
          <p:cNvSpPr>
            <a:spLocks noGrp="1"/>
          </p:cNvSpPr>
          <p:nvPr>
            <p:ph idx="1"/>
          </p:nvPr>
        </p:nvSpPr>
        <p:spPr/>
        <p:txBody>
          <a:bodyPr/>
          <a:lstStyle/>
          <a:p>
            <a:r>
              <a:rPr lang="en-US" dirty="0" smtClean="0"/>
              <a:t>Run several candidates</a:t>
            </a:r>
          </a:p>
          <a:p>
            <a:r>
              <a:rPr lang="en-US" dirty="0" smtClean="0"/>
              <a:t>Split the vote</a:t>
            </a:r>
          </a:p>
          <a:p>
            <a:r>
              <a:rPr lang="en-US" dirty="0" smtClean="0"/>
              <a:t>Force the election to the House of Reps (no majority candidate)</a:t>
            </a:r>
          </a:p>
          <a:p>
            <a:r>
              <a:rPr lang="en-US" dirty="0" smtClean="0"/>
              <a:t>House controlled by anti-</a:t>
            </a:r>
            <a:r>
              <a:rPr lang="en-US" dirty="0" err="1" smtClean="0"/>
              <a:t>Jacksonites</a:t>
            </a:r>
            <a:endParaRPr lang="en-US" dirty="0" smtClean="0"/>
          </a:p>
          <a:p>
            <a:endParaRPr lang="en-US" dirty="0" smtClean="0"/>
          </a:p>
          <a:p>
            <a:r>
              <a:rPr lang="en-US" dirty="0" smtClean="0"/>
              <a:t>Failed!  Van Buren won b/c of the division</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Van Buren- </a:t>
            </a:r>
            <a:r>
              <a:rPr lang="en-US" sz="2400" dirty="0" smtClean="0"/>
              <a:t>inherited financial problems and exacerbated them by maintaining Jackson’s laissez-faire policy</a:t>
            </a:r>
            <a:endParaRPr lang="en-US" dirty="0">
              <a:solidFill>
                <a:srgbClr val="FF0000"/>
              </a:solidFill>
            </a:endParaRPr>
          </a:p>
        </p:txBody>
      </p:sp>
      <p:sp>
        <p:nvSpPr>
          <p:cNvPr id="4" name="Text Placeholder 3"/>
          <p:cNvSpPr>
            <a:spLocks noGrp="1"/>
          </p:cNvSpPr>
          <p:nvPr>
            <p:ph type="body" idx="1"/>
          </p:nvPr>
        </p:nvSpPr>
        <p:spPr/>
        <p:txBody>
          <a:bodyPr/>
          <a:lstStyle/>
          <a:p>
            <a:r>
              <a:rPr lang="en-US" dirty="0" smtClean="0"/>
              <a:t>CAUSES</a:t>
            </a:r>
            <a:endParaRPr lang="en-US" dirty="0"/>
          </a:p>
        </p:txBody>
      </p:sp>
      <p:sp>
        <p:nvSpPr>
          <p:cNvPr id="6" name="Text Placeholder 5"/>
          <p:cNvSpPr>
            <a:spLocks noGrp="1"/>
          </p:cNvSpPr>
          <p:nvPr>
            <p:ph type="body" sz="half" idx="3"/>
          </p:nvPr>
        </p:nvSpPr>
        <p:spPr/>
        <p:txBody>
          <a:bodyPr/>
          <a:lstStyle/>
          <a:p>
            <a:pPr algn="r"/>
            <a:r>
              <a:rPr lang="en-US" dirty="0" smtClean="0"/>
              <a:t>EFFECTS</a:t>
            </a:r>
            <a:endParaRPr lang="en-US" dirty="0"/>
          </a:p>
        </p:txBody>
      </p:sp>
      <p:sp>
        <p:nvSpPr>
          <p:cNvPr id="5" name="Content Placeholder 4"/>
          <p:cNvSpPr>
            <a:spLocks noGrp="1"/>
          </p:cNvSpPr>
          <p:nvPr>
            <p:ph sz="quarter" idx="2"/>
          </p:nvPr>
        </p:nvSpPr>
        <p:spPr/>
        <p:txBody>
          <a:bodyPr/>
          <a:lstStyle/>
          <a:p>
            <a:r>
              <a:rPr lang="en-US" dirty="0" smtClean="0"/>
              <a:t>Land speculation</a:t>
            </a:r>
          </a:p>
          <a:p>
            <a:r>
              <a:rPr lang="en-US" dirty="0" smtClean="0"/>
              <a:t>“wildcat” banks</a:t>
            </a:r>
          </a:p>
          <a:p>
            <a:r>
              <a:rPr lang="en-US" dirty="0" smtClean="0"/>
              <a:t>Specie Circular</a:t>
            </a:r>
          </a:p>
          <a:p>
            <a:r>
              <a:rPr lang="en-US" dirty="0" smtClean="0"/>
              <a:t>Bank War</a:t>
            </a:r>
          </a:p>
          <a:p>
            <a:r>
              <a:rPr lang="en-US" dirty="0" smtClean="0"/>
              <a:t>Death of BUS</a:t>
            </a:r>
          </a:p>
          <a:p>
            <a:r>
              <a:rPr lang="en-US" dirty="0" smtClean="0"/>
              <a:t>Agricultural problems</a:t>
            </a:r>
          </a:p>
          <a:p>
            <a:r>
              <a:rPr lang="en-US" dirty="0" smtClean="0"/>
              <a:t>Financial problems abroad</a:t>
            </a:r>
          </a:p>
          <a:p>
            <a:r>
              <a:rPr lang="en-US" dirty="0" smtClean="0"/>
              <a:t>*”Divorce Bill”</a:t>
            </a:r>
            <a:endParaRPr lang="en-US" dirty="0"/>
          </a:p>
        </p:txBody>
      </p:sp>
      <p:sp>
        <p:nvSpPr>
          <p:cNvPr id="7" name="Content Placeholder 6"/>
          <p:cNvSpPr>
            <a:spLocks noGrp="1"/>
          </p:cNvSpPr>
          <p:nvPr>
            <p:ph sz="quarter" idx="4"/>
          </p:nvPr>
        </p:nvSpPr>
        <p:spPr/>
        <p:txBody>
          <a:bodyPr/>
          <a:lstStyle/>
          <a:p>
            <a:r>
              <a:rPr lang="en-US" dirty="0" smtClean="0"/>
              <a:t>Banks collapse</a:t>
            </a:r>
          </a:p>
          <a:p>
            <a:r>
              <a:rPr lang="en-US" dirty="0" smtClean="0"/>
              <a:t>Loss of federal funds</a:t>
            </a:r>
          </a:p>
          <a:p>
            <a:r>
              <a:rPr lang="en-US" dirty="0" smtClean="0"/>
              <a:t>Ag. Prices dropped</a:t>
            </a:r>
          </a:p>
          <a:p>
            <a:r>
              <a:rPr lang="en-US" dirty="0" smtClean="0"/>
              <a:t>Factories shut down</a:t>
            </a:r>
          </a:p>
          <a:p>
            <a:r>
              <a:rPr lang="en-US" dirty="0" smtClean="0"/>
              <a:t>Unemployment </a:t>
            </a:r>
          </a:p>
          <a:p>
            <a:r>
              <a:rPr lang="en-US" dirty="0" smtClean="0"/>
              <a:t>Homelessness</a:t>
            </a:r>
          </a:p>
          <a:p>
            <a:r>
              <a:rPr lang="en-US" dirty="0" smtClean="0"/>
              <a:t>Loss of customs duties</a:t>
            </a:r>
          </a:p>
          <a:p>
            <a:pPr lvl="1"/>
            <a:r>
              <a:rPr lang="en-US" dirty="0" smtClean="0"/>
              <a:t>Lack of import/export</a:t>
            </a:r>
            <a:endParaRPr lang="en-US" dirty="0"/>
          </a:p>
        </p:txBody>
      </p:sp>
      <p:sp>
        <p:nvSpPr>
          <p:cNvPr id="8" name="Rectangle 7"/>
          <p:cNvSpPr/>
          <p:nvPr/>
        </p:nvSpPr>
        <p:spPr>
          <a:xfrm>
            <a:off x="2514600" y="5486400"/>
            <a:ext cx="3581400" cy="685800"/>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rPr>
              <a:t>PANIC OF 1837</a:t>
            </a:r>
            <a:endParaRPr lang="en-US" sz="2800" b="1" dirty="0">
              <a:solidFill>
                <a:schemeClr val="tx1"/>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dirty="0"/>
          </a:p>
        </p:txBody>
      </p:sp>
      <p:pic>
        <p:nvPicPr>
          <p:cNvPr id="9" name="The_Alamo.asf">
            <a:hlinkClick r:id="" action="ppaction://media"/>
          </p:cNvPr>
          <p:cNvPicPr>
            <a:picLocks noGrp="1" noRot="1" noChangeAspect="1"/>
          </p:cNvPicPr>
          <p:nvPr>
            <p:ph idx="1"/>
            <a:videoFile r:link="rId1"/>
          </p:nvPr>
        </p:nvPicPr>
        <p:blipFill>
          <a:blip r:embed="rId3" cstate="print"/>
          <a:stretch>
            <a:fillRect/>
          </a:stretch>
        </p:blipFill>
        <p:spPr>
          <a:xfrm>
            <a:off x="381000" y="304800"/>
            <a:ext cx="8534400" cy="6400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9"/>
                                        </p:tgtEl>
                                      </p:cBhvr>
                                    </p:cmd>
                                  </p:childTnLst>
                                </p:cTn>
                              </p:par>
                            </p:childTnLst>
                          </p:cTn>
                        </p:par>
                      </p:childTnLst>
                    </p:cTn>
                  </p:par>
                </p:childTnLst>
              </p:cTn>
              <p:nextCondLst>
                <p:cond evt="onClick" delay="0">
                  <p:tgtEl>
                    <p:spTgt spid="9"/>
                  </p:tgtEl>
                </p:cond>
              </p:nextCondLst>
            </p:seq>
            <p:video>
              <p:cMediaNode>
                <p:cTn id="7" fill="hold" display="0">
                  <p:stCondLst>
                    <p:cond delay="indefinite"/>
                  </p:stCondLst>
                  <p:endCondLst>
                    <p:cond evt="onNext" delay="0">
                      <p:tgtEl>
                        <p:sldTgt/>
                      </p:tgtEl>
                    </p:cond>
                    <p:cond evt="onPrev" delay="0">
                      <p:tgtEl>
                        <p:sldTgt/>
                      </p:tgtEl>
                    </p:cond>
                  </p:endCondLst>
                </p:cTn>
                <p:tgtEl>
                  <p:spTgt spid="9"/>
                </p:tgtEl>
              </p:cMediaNode>
            </p:video>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of 1840</a:t>
            </a:r>
            <a:endParaRPr lang="en-US" dirty="0"/>
          </a:p>
        </p:txBody>
      </p:sp>
      <p:sp>
        <p:nvSpPr>
          <p:cNvPr id="3" name="Content Placeholder 2"/>
          <p:cNvSpPr>
            <a:spLocks noGrp="1"/>
          </p:cNvSpPr>
          <p:nvPr>
            <p:ph idx="1"/>
          </p:nvPr>
        </p:nvSpPr>
        <p:spPr/>
        <p:txBody>
          <a:bodyPr/>
          <a:lstStyle/>
          <a:p>
            <a:r>
              <a:rPr lang="en-US" dirty="0" smtClean="0"/>
              <a:t>Democrat- Martin Van Buren</a:t>
            </a:r>
          </a:p>
          <a:p>
            <a:r>
              <a:rPr lang="en-US" dirty="0" smtClean="0"/>
              <a:t>Whig- William Henry Harrison</a:t>
            </a:r>
          </a:p>
          <a:p>
            <a:pPr lvl="1"/>
            <a:r>
              <a:rPr lang="en-US" dirty="0" smtClean="0">
                <a:solidFill>
                  <a:srgbClr val="C00000"/>
                </a:solidFill>
              </a:rPr>
              <a:t>“Tippecanoe and Tyler Too”</a:t>
            </a:r>
          </a:p>
          <a:p>
            <a:pPr lvl="1"/>
            <a:r>
              <a:rPr lang="en-US" dirty="0" smtClean="0"/>
              <a:t>War Hero </a:t>
            </a:r>
          </a:p>
          <a:p>
            <a:pPr lvl="1"/>
            <a:r>
              <a:rPr lang="en-US" dirty="0" smtClean="0"/>
              <a:t>No platform</a:t>
            </a:r>
          </a:p>
          <a:p>
            <a:pPr lvl="1"/>
            <a:r>
              <a:rPr lang="en-US" dirty="0" smtClean="0">
                <a:solidFill>
                  <a:srgbClr val="C00000"/>
                </a:solidFill>
              </a:rPr>
              <a:t>Log Cabins and Hard Cider </a:t>
            </a:r>
            <a:r>
              <a:rPr lang="en-US" dirty="0" smtClean="0"/>
              <a:t>campaign</a:t>
            </a:r>
          </a:p>
          <a:p>
            <a:pPr lvl="2"/>
            <a:r>
              <a:rPr lang="en-US" dirty="0" smtClean="0"/>
              <a:t>Started by Van Buren</a:t>
            </a:r>
          </a:p>
          <a:p>
            <a:pPr lvl="2"/>
            <a:r>
              <a:rPr lang="en-US" dirty="0" smtClean="0"/>
              <a:t>Intended to hurt Harrison</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“Corrupt Bargain”</a:t>
            </a:r>
            <a:endParaRPr lang="en-US" dirty="0"/>
          </a:p>
        </p:txBody>
      </p:sp>
      <p:sp>
        <p:nvSpPr>
          <p:cNvPr id="3" name="Content Placeholder 2"/>
          <p:cNvSpPr>
            <a:spLocks noGrp="1"/>
          </p:cNvSpPr>
          <p:nvPr>
            <p:ph idx="1"/>
          </p:nvPr>
        </p:nvSpPr>
        <p:spPr/>
        <p:txBody>
          <a:bodyPr/>
          <a:lstStyle/>
          <a:p>
            <a:r>
              <a:rPr lang="en-US" dirty="0" smtClean="0"/>
              <a:t>Henry Clay hates Jackson</a:t>
            </a:r>
          </a:p>
          <a:p>
            <a:r>
              <a:rPr lang="en-US" dirty="0" smtClean="0"/>
              <a:t>Adams wins the election</a:t>
            </a:r>
          </a:p>
          <a:p>
            <a:r>
              <a:rPr lang="en-US" dirty="0" smtClean="0"/>
              <a:t>Adams names Clay Secretary of State</a:t>
            </a:r>
          </a:p>
          <a:p>
            <a:r>
              <a:rPr lang="en-US" dirty="0" smtClean="0"/>
              <a:t>Jackson calls foul = a “corrupt bargain” had been made</a:t>
            </a:r>
          </a:p>
          <a:p>
            <a:endParaRPr lang="en-US" dirty="0" smtClean="0"/>
          </a:p>
          <a:p>
            <a:pPr>
              <a:buNone/>
            </a:pPr>
            <a:r>
              <a:rPr lang="en-US" dirty="0" smtClean="0">
                <a:hlinkClick r:id="rId2"/>
              </a:rPr>
              <a:t>The Election of 1824</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of 1828</a:t>
            </a:r>
            <a:endParaRPr lang="en-US" dirty="0"/>
          </a:p>
        </p:txBody>
      </p:sp>
      <p:sp>
        <p:nvSpPr>
          <p:cNvPr id="3" name="Content Placeholder 2"/>
          <p:cNvSpPr>
            <a:spLocks noGrp="1"/>
          </p:cNvSpPr>
          <p:nvPr>
            <p:ph idx="1"/>
          </p:nvPr>
        </p:nvSpPr>
        <p:spPr/>
        <p:txBody>
          <a:bodyPr/>
          <a:lstStyle/>
          <a:p>
            <a:r>
              <a:rPr lang="en-US" dirty="0" smtClean="0"/>
              <a:t>John Q. Adams</a:t>
            </a:r>
          </a:p>
          <a:p>
            <a:r>
              <a:rPr lang="en-US" dirty="0" smtClean="0"/>
              <a:t>Andrew Jackson</a:t>
            </a:r>
          </a:p>
          <a:p>
            <a:endParaRPr lang="en-US" dirty="0" smtClean="0"/>
          </a:p>
          <a:p>
            <a:r>
              <a:rPr lang="en-US" dirty="0" smtClean="0"/>
              <a:t>Voting along sectional lines</a:t>
            </a:r>
          </a:p>
          <a:p>
            <a:r>
              <a:rPr lang="en-US" dirty="0" smtClean="0"/>
              <a:t>Mudslinging</a:t>
            </a:r>
          </a:p>
          <a:p>
            <a:endParaRPr lang="en-US" dirty="0" smtClean="0"/>
          </a:p>
          <a:p>
            <a:r>
              <a:rPr lang="en-US" dirty="0" smtClean="0"/>
              <a:t>Jackson won!</a:t>
            </a:r>
          </a:p>
          <a:p>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4953000" y="4191000"/>
            <a:ext cx="3921160" cy="2468880"/>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“Era of the Common Man”</a:t>
            </a:r>
            <a:endParaRPr lang="en-US" dirty="0"/>
          </a:p>
        </p:txBody>
      </p:sp>
      <p:sp>
        <p:nvSpPr>
          <p:cNvPr id="3" name="Content Placeholder 2"/>
          <p:cNvSpPr>
            <a:spLocks noGrp="1"/>
          </p:cNvSpPr>
          <p:nvPr>
            <p:ph idx="1"/>
          </p:nvPr>
        </p:nvSpPr>
        <p:spPr/>
        <p:txBody>
          <a:bodyPr/>
          <a:lstStyle/>
          <a:p>
            <a:r>
              <a:rPr lang="en-US" dirty="0" smtClean="0"/>
              <a:t>HIGHER voter turnout</a:t>
            </a:r>
          </a:p>
          <a:p>
            <a:pPr lvl="1"/>
            <a:r>
              <a:rPr lang="en-US" dirty="0" smtClean="0"/>
              <a:t>Lower property qualifications for voters</a:t>
            </a:r>
          </a:p>
          <a:p>
            <a:r>
              <a:rPr lang="en-US" dirty="0" smtClean="0"/>
              <a:t>Inauguration</a:t>
            </a:r>
          </a:p>
          <a:p>
            <a:pPr lvl="1"/>
            <a:r>
              <a:rPr lang="en-US" dirty="0" smtClean="0"/>
              <a:t>“King Mob”</a:t>
            </a:r>
          </a:p>
          <a:p>
            <a:pPr lvl="1">
              <a:buNone/>
            </a:pPr>
            <a:endParaRPr lang="en-US" dirty="0"/>
          </a:p>
        </p:txBody>
      </p:sp>
      <p:pic>
        <p:nvPicPr>
          <p:cNvPr id="6" name="Picture 2"/>
          <p:cNvPicPr>
            <a:picLocks noChangeAspect="1" noChangeArrowheads="1"/>
          </p:cNvPicPr>
          <p:nvPr/>
        </p:nvPicPr>
        <p:blipFill>
          <a:blip r:embed="rId2" cstate="print"/>
          <a:srcRect/>
          <a:stretch>
            <a:fillRect/>
          </a:stretch>
        </p:blipFill>
        <p:spPr bwMode="auto">
          <a:xfrm>
            <a:off x="3810000" y="2819400"/>
            <a:ext cx="4149715" cy="365760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“To the victory belong the Spoils”</a:t>
            </a:r>
            <a:endParaRPr lang="en-US" dirty="0"/>
          </a:p>
        </p:txBody>
      </p:sp>
      <p:sp>
        <p:nvSpPr>
          <p:cNvPr id="3" name="Content Placeholder 2"/>
          <p:cNvSpPr>
            <a:spLocks noGrp="1"/>
          </p:cNvSpPr>
          <p:nvPr>
            <p:ph idx="1"/>
          </p:nvPr>
        </p:nvSpPr>
        <p:spPr/>
        <p:txBody>
          <a:bodyPr/>
          <a:lstStyle/>
          <a:p>
            <a:r>
              <a:rPr lang="en-US" dirty="0" smtClean="0"/>
              <a:t>Spoils System</a:t>
            </a:r>
          </a:p>
          <a:p>
            <a:pPr lvl="1"/>
            <a:r>
              <a:rPr lang="en-US" dirty="0" smtClean="0"/>
              <a:t>System of patronage</a:t>
            </a:r>
          </a:p>
          <a:p>
            <a:pPr lvl="1"/>
            <a:r>
              <a:rPr lang="en-US" dirty="0" smtClean="0"/>
              <a:t>Pre-existing </a:t>
            </a:r>
          </a:p>
          <a:p>
            <a:pPr lvl="1"/>
            <a:r>
              <a:rPr lang="en-US" dirty="0" smtClean="0"/>
              <a:t>Jackson took it to a new level</a:t>
            </a:r>
          </a:p>
          <a:p>
            <a:pPr lvl="1"/>
            <a:r>
              <a:rPr lang="en-US" dirty="0" smtClean="0"/>
              <a:t>Corruption &amp; scandal</a:t>
            </a:r>
          </a:p>
          <a:p>
            <a:pPr lvl="2"/>
            <a:r>
              <a:rPr lang="en-US" dirty="0" smtClean="0"/>
              <a:t>Million $ embezzlement</a:t>
            </a:r>
          </a:p>
          <a:p>
            <a:pPr lvl="2">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p:cNvPicPr>
            <a:picLocks noChangeAspect="1" noChangeArrowheads="1"/>
          </p:cNvPicPr>
          <p:nvPr/>
        </p:nvPicPr>
        <p:blipFill>
          <a:blip r:embed="rId2" cstate="print"/>
          <a:srcRect/>
          <a:stretch>
            <a:fillRect/>
          </a:stretch>
        </p:blipFill>
        <p:spPr bwMode="auto">
          <a:xfrm>
            <a:off x="2271713" y="95250"/>
            <a:ext cx="4600575" cy="66675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Tariff of Abominations (1828)</a:t>
            </a:r>
            <a:endParaRPr lang="en-US" dirty="0"/>
          </a:p>
        </p:txBody>
      </p:sp>
      <p:sp>
        <p:nvSpPr>
          <p:cNvPr id="3" name="Content Placeholder 2"/>
          <p:cNvSpPr>
            <a:spLocks noGrp="1"/>
          </p:cNvSpPr>
          <p:nvPr>
            <p:ph idx="1"/>
          </p:nvPr>
        </p:nvSpPr>
        <p:spPr/>
        <p:txBody>
          <a:bodyPr/>
          <a:lstStyle/>
          <a:p>
            <a:r>
              <a:rPr lang="en-US" dirty="0" smtClean="0"/>
              <a:t>Protective Tariff</a:t>
            </a:r>
          </a:p>
          <a:p>
            <a:r>
              <a:rPr lang="en-US" dirty="0" smtClean="0"/>
              <a:t>South MOST upset </a:t>
            </a:r>
          </a:p>
          <a:p>
            <a:pPr lvl="1"/>
            <a:r>
              <a:rPr lang="en-US" dirty="0" smtClean="0"/>
              <a:t>They did not manufacture goods = they now have to pay a high price the goods</a:t>
            </a:r>
          </a:p>
          <a:p>
            <a:pPr lvl="1"/>
            <a:r>
              <a:rPr lang="en-US" dirty="0" smtClean="0"/>
              <a:t>Struggling economically</a:t>
            </a:r>
          </a:p>
          <a:p>
            <a:r>
              <a:rPr lang="en-US" dirty="0" smtClean="0"/>
              <a:t>South Carolina claimed the law was </a:t>
            </a:r>
            <a:r>
              <a:rPr lang="en-US" u="sng" dirty="0" smtClean="0"/>
              <a:t>unconstitutional </a:t>
            </a:r>
            <a:r>
              <a:rPr lang="en-US" dirty="0" smtClean="0"/>
              <a:t> and unjust.</a:t>
            </a:r>
          </a:p>
          <a:p>
            <a:pPr lvl="1"/>
            <a:r>
              <a:rPr lang="en-US" dirty="0" smtClean="0"/>
              <a:t>Null &amp; Void.  They will not abide by it.</a:t>
            </a:r>
          </a:p>
          <a:p>
            <a:pPr lvl="1"/>
            <a:r>
              <a:rPr lang="en-US" dirty="0" smtClean="0"/>
              <a:t>Issue of </a:t>
            </a:r>
            <a:r>
              <a:rPr lang="en-US" u="sng" dirty="0" smtClean="0"/>
              <a:t>state’s rights</a:t>
            </a:r>
            <a:endParaRPr lang="en-US" dirty="0"/>
          </a:p>
        </p:txBody>
      </p:sp>
    </p:spTree>
  </p:cSld>
  <p:clrMapOvr>
    <a:masterClrMapping/>
  </p:clrMapOvr>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556</TotalTime>
  <Words>1074</Words>
  <Application>Microsoft Office PowerPoint</Application>
  <PresentationFormat>On-screen Show (4:3)</PresentationFormat>
  <Paragraphs>213</Paragraphs>
  <Slides>37</Slides>
  <Notes>1</Notes>
  <HiddenSlides>0</HiddenSlides>
  <MMClips>1</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Technic</vt:lpstr>
      <vt:lpstr>Presidency of Andrew jackson</vt:lpstr>
      <vt:lpstr>Election of 1824</vt:lpstr>
      <vt:lpstr>Phase II of the election</vt:lpstr>
      <vt:lpstr> “Corrupt Bargain”</vt:lpstr>
      <vt:lpstr>Election of 1828</vt:lpstr>
      <vt:lpstr>“Era of the Common Man”</vt:lpstr>
      <vt:lpstr>“To the victory belong the Spoils”</vt:lpstr>
      <vt:lpstr>Slide 8</vt:lpstr>
      <vt:lpstr>Tariff of Abominations (1828)</vt:lpstr>
      <vt:lpstr>Nullification Crisis</vt:lpstr>
      <vt:lpstr>Indian Relations</vt:lpstr>
      <vt:lpstr>Cherokee</vt:lpstr>
      <vt:lpstr>5 Civilized Tribes</vt:lpstr>
      <vt:lpstr>Legal Battle</vt:lpstr>
      <vt:lpstr>Indian Removal Act</vt:lpstr>
      <vt:lpstr>“Trail Where They Cried”</vt:lpstr>
      <vt:lpstr>Slide 17</vt:lpstr>
      <vt:lpstr>Fighting Back</vt:lpstr>
      <vt:lpstr>Slide 19</vt:lpstr>
      <vt:lpstr>Slide 20</vt:lpstr>
      <vt:lpstr>Bank of the United States</vt:lpstr>
      <vt:lpstr>Slide 22</vt:lpstr>
      <vt:lpstr>Election of 1832</vt:lpstr>
      <vt:lpstr>Slide 24</vt:lpstr>
      <vt:lpstr>Slide 25</vt:lpstr>
      <vt:lpstr>“Old Hickory” kills the Bank</vt:lpstr>
      <vt:lpstr>Jackson’s Bank Plan</vt:lpstr>
      <vt:lpstr>Bank Panic</vt:lpstr>
      <vt:lpstr>Types of Banks</vt:lpstr>
      <vt:lpstr>Effects of Bank Crisis</vt:lpstr>
      <vt:lpstr>Satiric Bank Note, 1837 (p. 291)</vt:lpstr>
      <vt:lpstr>Whig Party</vt:lpstr>
      <vt:lpstr>Election of 1836</vt:lpstr>
      <vt:lpstr>Whig Strategy</vt:lpstr>
      <vt:lpstr>Van Buren- inherited financial problems and exacerbated them by maintaining Jackson’s laissez-faire policy</vt:lpstr>
      <vt:lpstr>Slide 36</vt:lpstr>
      <vt:lpstr>Election of 1840</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Presidency of Andrew jackson</dc:title>
  <dc:creator>Melissa Carter</dc:creator>
  <cp:lastModifiedBy>Augusta County Schools</cp:lastModifiedBy>
  <cp:revision>82</cp:revision>
  <dcterms:created xsi:type="dcterms:W3CDTF">2011-11-14T02:18:47Z</dcterms:created>
  <dcterms:modified xsi:type="dcterms:W3CDTF">2011-11-16T20:00:58Z</dcterms:modified>
</cp:coreProperties>
</file>